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258" r:id="rId2"/>
    <p:sldId id="275" r:id="rId3"/>
    <p:sldId id="266" r:id="rId4"/>
    <p:sldId id="267" r:id="rId5"/>
    <p:sldId id="268" r:id="rId6"/>
    <p:sldId id="27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ECC36A-BDCE-4F42-97D2-E49D54ADD4A1}" v="576" dt="2022-11-03T20:02:32.857"/>
    <p1510:client id="{98E2691F-052F-9C7D-F50B-7D1DFFD4DEB7}" v="133" dt="2022-11-03T20:28:24.022"/>
    <p1510:client id="{BE9BDBBC-80D0-0757-4784-3255FDB4F39E}" v="364" dt="2022-11-04T21:58:00.633"/>
    <p1510:client id="{E5C7C85F-C28D-295E-73DE-CE59F2B6C17A}" v="8" dt="2022-11-03T20:07:45.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3" autoAdjust="0"/>
    <p:restoredTop sz="95324" autoAdjust="0"/>
  </p:normalViewPr>
  <p:slideViewPr>
    <p:cSldViewPr snapToGrid="0">
      <p:cViewPr varScale="1">
        <p:scale>
          <a:sx n="81" d="100"/>
          <a:sy n="81" d="100"/>
        </p:scale>
        <p:origin x="102" y="684"/>
      </p:cViewPr>
      <p:guideLst>
        <p:guide orient="horz" pos="2160"/>
        <p:guide pos="3840"/>
      </p:guideLst>
    </p:cSldViewPr>
  </p:slideViewPr>
  <p:notesTextViewPr>
    <p:cViewPr>
      <p:scale>
        <a:sx n="3" d="2"/>
        <a:sy n="3" d="2"/>
      </p:scale>
      <p:origin x="0" y="0"/>
    </p:cViewPr>
  </p:notesText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9DE92-B9A3-4ABA-A904-B5DBF52C080E}" type="doc">
      <dgm:prSet loTypeId="urn:microsoft.com/office/officeart/2005/8/layout/process4" loCatId="process" qsTypeId="urn:microsoft.com/office/officeart/2005/8/quickstyle/simple2" qsCatId="simple" csTypeId="urn:microsoft.com/office/officeart/2005/8/colors/accent2_2" csCatId="accent2" phldr="1"/>
      <dgm:spPr/>
      <dgm:t>
        <a:bodyPr/>
        <a:lstStyle/>
        <a:p>
          <a:endParaRPr lang="en-US"/>
        </a:p>
      </dgm:t>
    </dgm:pt>
    <dgm:pt modelId="{91CD2876-3209-4317-9206-9A0311EE32E7}">
      <dgm:prSet/>
      <dgm:spPr/>
      <dgm:t>
        <a:bodyPr/>
        <a:lstStyle/>
        <a:p>
          <a:pPr>
            <a:defRPr b="1"/>
          </a:pPr>
          <a:r>
            <a:rPr lang="en-US"/>
            <a:t>Its  convert text or drawing into machine and make it readable format.</a:t>
          </a:r>
        </a:p>
      </dgm:t>
    </dgm:pt>
    <dgm:pt modelId="{4F96725F-1C44-48C9-A3E2-E935049B9E84}" type="parTrans" cxnId="{1E1CD780-7270-4E3C-A622-D493AEAE6B50}">
      <dgm:prSet/>
      <dgm:spPr/>
      <dgm:t>
        <a:bodyPr/>
        <a:lstStyle/>
        <a:p>
          <a:endParaRPr lang="en-US"/>
        </a:p>
      </dgm:t>
    </dgm:pt>
    <dgm:pt modelId="{ABE6B68A-1A45-40C5-B602-A350A2D793E3}" type="sibTrans" cxnId="{1E1CD780-7270-4E3C-A622-D493AEAE6B50}">
      <dgm:prSet/>
      <dgm:spPr/>
      <dgm:t>
        <a:bodyPr/>
        <a:lstStyle/>
        <a:p>
          <a:endParaRPr lang="en-US"/>
        </a:p>
      </dgm:t>
    </dgm:pt>
    <dgm:pt modelId="{3182736D-154C-4C22-A8B3-60684420725D}">
      <dgm:prSet/>
      <dgm:spPr/>
      <dgm:t>
        <a:bodyPr/>
        <a:lstStyle/>
        <a:p>
          <a:pPr>
            <a:defRPr b="1"/>
          </a:pPr>
          <a:r>
            <a:rPr lang="en-US"/>
            <a:t>It can be displayed, printed or even stored the data.</a:t>
          </a:r>
        </a:p>
      </dgm:t>
    </dgm:pt>
    <dgm:pt modelId="{588F0D0C-B0C4-4F98-8933-84A1E1159960}" type="parTrans" cxnId="{56F638DD-508F-4983-AF59-031DB3728E5E}">
      <dgm:prSet/>
      <dgm:spPr/>
      <dgm:t>
        <a:bodyPr/>
        <a:lstStyle/>
        <a:p>
          <a:endParaRPr lang="en-US"/>
        </a:p>
      </dgm:t>
    </dgm:pt>
    <dgm:pt modelId="{FCE12FC4-30CE-41F0-8F36-34F22DFC2552}" type="sibTrans" cxnId="{56F638DD-508F-4983-AF59-031DB3728E5E}">
      <dgm:prSet/>
      <dgm:spPr/>
      <dgm:t>
        <a:bodyPr/>
        <a:lstStyle/>
        <a:p>
          <a:endParaRPr lang="en-US"/>
        </a:p>
      </dgm:t>
    </dgm:pt>
    <dgm:pt modelId="{E58DCE8B-A2E3-4632-87CF-808D02623681}">
      <dgm:prSet/>
      <dgm:spPr/>
      <dgm:t>
        <a:bodyPr/>
        <a:lstStyle/>
        <a:p>
          <a:pPr>
            <a:defRPr b="1"/>
          </a:pPr>
          <a:r>
            <a:rPr lang="en-US"/>
            <a:t>Types of optical scanner </a:t>
          </a:r>
        </a:p>
      </dgm:t>
    </dgm:pt>
    <dgm:pt modelId="{513719C2-E489-4863-8259-DBB9D71BD35A}" type="parTrans" cxnId="{C4969EA0-E9AA-4ACD-AA13-48F47E642197}">
      <dgm:prSet/>
      <dgm:spPr/>
      <dgm:t>
        <a:bodyPr/>
        <a:lstStyle/>
        <a:p>
          <a:endParaRPr lang="en-US"/>
        </a:p>
      </dgm:t>
    </dgm:pt>
    <dgm:pt modelId="{F975C7E2-FAFF-4562-B5AB-F7916BF63274}" type="sibTrans" cxnId="{C4969EA0-E9AA-4ACD-AA13-48F47E642197}">
      <dgm:prSet/>
      <dgm:spPr/>
      <dgm:t>
        <a:bodyPr/>
        <a:lstStyle/>
        <a:p>
          <a:endParaRPr lang="en-US"/>
        </a:p>
      </dgm:t>
    </dgm:pt>
    <dgm:pt modelId="{ED076F1F-5F9D-41E0-B452-059AC70353E6}">
      <dgm:prSet/>
      <dgm:spPr/>
      <dgm:t>
        <a:bodyPr/>
        <a:lstStyle/>
        <a:p>
          <a:r>
            <a:rPr lang="en-US"/>
            <a:t>1.Flatbed scanner-Paper placed on a glass surface  and the image scanned from below.</a:t>
          </a:r>
        </a:p>
      </dgm:t>
    </dgm:pt>
    <dgm:pt modelId="{424A87D8-45C6-4BE6-A8EA-92B7C45EEF48}" type="parTrans" cxnId="{8D57EA4D-261D-4AEF-9592-7536AC763D08}">
      <dgm:prSet/>
      <dgm:spPr/>
      <dgm:t>
        <a:bodyPr/>
        <a:lstStyle/>
        <a:p>
          <a:endParaRPr lang="en-US"/>
        </a:p>
      </dgm:t>
    </dgm:pt>
    <dgm:pt modelId="{1ECBA2D7-3747-4F2F-AA27-831A8ACC1A97}" type="sibTrans" cxnId="{8D57EA4D-261D-4AEF-9592-7536AC763D08}">
      <dgm:prSet/>
      <dgm:spPr/>
      <dgm:t>
        <a:bodyPr/>
        <a:lstStyle/>
        <a:p>
          <a:endParaRPr lang="en-US"/>
        </a:p>
      </dgm:t>
    </dgm:pt>
    <dgm:pt modelId="{09EA5063-5D0E-44B5-B00E-886F9DB60A4A}">
      <dgm:prSet/>
      <dgm:spPr/>
      <dgm:t>
        <a:bodyPr/>
        <a:lstStyle/>
        <a:p>
          <a:r>
            <a:rPr lang="en-US"/>
            <a:t>2 portable Scanner handheld device that slides across the paper or a book.</a:t>
          </a:r>
        </a:p>
      </dgm:t>
    </dgm:pt>
    <dgm:pt modelId="{1B4453E0-6EA7-42A5-9C15-394D68552124}" type="parTrans" cxnId="{82ECD504-41C5-4172-AC5C-6D57A3F7BBB5}">
      <dgm:prSet/>
      <dgm:spPr/>
      <dgm:t>
        <a:bodyPr/>
        <a:lstStyle/>
        <a:p>
          <a:endParaRPr lang="en-US"/>
        </a:p>
      </dgm:t>
    </dgm:pt>
    <dgm:pt modelId="{33F8F1B2-DD01-48B9-84A6-76474733D530}" type="sibTrans" cxnId="{82ECD504-41C5-4172-AC5C-6D57A3F7BBB5}">
      <dgm:prSet/>
      <dgm:spPr/>
      <dgm:t>
        <a:bodyPr/>
        <a:lstStyle/>
        <a:p>
          <a:endParaRPr lang="en-US"/>
        </a:p>
      </dgm:t>
    </dgm:pt>
    <dgm:pt modelId="{EF026405-7082-4C96-A2CB-7CF9763203F4}" type="pres">
      <dgm:prSet presAssocID="{A2A9DE92-B9A3-4ABA-A904-B5DBF52C080E}" presName="Name0" presStyleCnt="0">
        <dgm:presLayoutVars>
          <dgm:dir/>
          <dgm:animLvl val="lvl"/>
          <dgm:resizeHandles val="exact"/>
        </dgm:presLayoutVars>
      </dgm:prSet>
      <dgm:spPr/>
    </dgm:pt>
    <dgm:pt modelId="{B2687D96-DD91-4CF2-910E-101393BFAAA7}" type="pres">
      <dgm:prSet presAssocID="{E58DCE8B-A2E3-4632-87CF-808D02623681}" presName="boxAndChildren" presStyleCnt="0"/>
      <dgm:spPr/>
    </dgm:pt>
    <dgm:pt modelId="{099C338A-C678-4981-871F-6FD34549787F}" type="pres">
      <dgm:prSet presAssocID="{E58DCE8B-A2E3-4632-87CF-808D02623681}" presName="parentTextBox" presStyleLbl="node1" presStyleIdx="0" presStyleCnt="3"/>
      <dgm:spPr/>
    </dgm:pt>
    <dgm:pt modelId="{FE9B98C0-6413-4468-8059-56105E563763}" type="pres">
      <dgm:prSet presAssocID="{E58DCE8B-A2E3-4632-87CF-808D02623681}" presName="entireBox" presStyleLbl="node1" presStyleIdx="0" presStyleCnt="3"/>
      <dgm:spPr/>
    </dgm:pt>
    <dgm:pt modelId="{D1B5276F-5BDA-429D-AD59-415C5D569F5B}" type="pres">
      <dgm:prSet presAssocID="{E58DCE8B-A2E3-4632-87CF-808D02623681}" presName="descendantBox" presStyleCnt="0"/>
      <dgm:spPr/>
    </dgm:pt>
    <dgm:pt modelId="{EE5853B6-66F4-4AA0-9A59-D4AF72D7E1E1}" type="pres">
      <dgm:prSet presAssocID="{ED076F1F-5F9D-41E0-B452-059AC70353E6}" presName="childTextBox" presStyleLbl="fgAccFollowNode1" presStyleIdx="0" presStyleCnt="2">
        <dgm:presLayoutVars>
          <dgm:bulletEnabled val="1"/>
        </dgm:presLayoutVars>
      </dgm:prSet>
      <dgm:spPr/>
    </dgm:pt>
    <dgm:pt modelId="{0736E261-1720-47CA-9FC2-9C06A49BD405}" type="pres">
      <dgm:prSet presAssocID="{09EA5063-5D0E-44B5-B00E-886F9DB60A4A}" presName="childTextBox" presStyleLbl="fgAccFollowNode1" presStyleIdx="1" presStyleCnt="2">
        <dgm:presLayoutVars>
          <dgm:bulletEnabled val="1"/>
        </dgm:presLayoutVars>
      </dgm:prSet>
      <dgm:spPr/>
    </dgm:pt>
    <dgm:pt modelId="{2F525818-673D-408D-A95A-D34A3A4292CD}" type="pres">
      <dgm:prSet presAssocID="{FCE12FC4-30CE-41F0-8F36-34F22DFC2552}" presName="sp" presStyleCnt="0"/>
      <dgm:spPr/>
    </dgm:pt>
    <dgm:pt modelId="{00502E33-FD3A-4A07-A7D7-9303F4FB5014}" type="pres">
      <dgm:prSet presAssocID="{3182736D-154C-4C22-A8B3-60684420725D}" presName="arrowAndChildren" presStyleCnt="0"/>
      <dgm:spPr/>
    </dgm:pt>
    <dgm:pt modelId="{5E3E89CC-6E0C-4BE6-A285-21548921FFEB}" type="pres">
      <dgm:prSet presAssocID="{3182736D-154C-4C22-A8B3-60684420725D}" presName="parentTextArrow" presStyleLbl="node1" presStyleIdx="1" presStyleCnt="3"/>
      <dgm:spPr/>
    </dgm:pt>
    <dgm:pt modelId="{4D9B8EA8-BC30-4A5A-9BBA-491F8B8B4C14}" type="pres">
      <dgm:prSet presAssocID="{ABE6B68A-1A45-40C5-B602-A350A2D793E3}" presName="sp" presStyleCnt="0"/>
      <dgm:spPr/>
    </dgm:pt>
    <dgm:pt modelId="{A4E7E8F8-792F-48FE-9E0A-F727A6D0B94E}" type="pres">
      <dgm:prSet presAssocID="{91CD2876-3209-4317-9206-9A0311EE32E7}" presName="arrowAndChildren" presStyleCnt="0"/>
      <dgm:spPr/>
    </dgm:pt>
    <dgm:pt modelId="{A1890386-B890-4A39-807B-8AA24DDB9033}" type="pres">
      <dgm:prSet presAssocID="{91CD2876-3209-4317-9206-9A0311EE32E7}" presName="parentTextArrow" presStyleLbl="node1" presStyleIdx="2" presStyleCnt="3"/>
      <dgm:spPr/>
    </dgm:pt>
  </dgm:ptLst>
  <dgm:cxnLst>
    <dgm:cxn modelId="{82ECD504-41C5-4172-AC5C-6D57A3F7BBB5}" srcId="{E58DCE8B-A2E3-4632-87CF-808D02623681}" destId="{09EA5063-5D0E-44B5-B00E-886F9DB60A4A}" srcOrd="1" destOrd="0" parTransId="{1B4453E0-6EA7-42A5-9C15-394D68552124}" sibTransId="{33F8F1B2-DD01-48B9-84A6-76474733D530}"/>
    <dgm:cxn modelId="{CE155330-83A2-4628-BF99-83F29A637A36}" type="presOf" srcId="{E58DCE8B-A2E3-4632-87CF-808D02623681}" destId="{FE9B98C0-6413-4468-8059-56105E563763}" srcOrd="1" destOrd="0" presId="urn:microsoft.com/office/officeart/2005/8/layout/process4"/>
    <dgm:cxn modelId="{8D57EA4D-261D-4AEF-9592-7536AC763D08}" srcId="{E58DCE8B-A2E3-4632-87CF-808D02623681}" destId="{ED076F1F-5F9D-41E0-B452-059AC70353E6}" srcOrd="0" destOrd="0" parTransId="{424A87D8-45C6-4BE6-A8EA-92B7C45EEF48}" sibTransId="{1ECBA2D7-3747-4F2F-AA27-831A8ACC1A97}"/>
    <dgm:cxn modelId="{DC9E3F6F-1A40-490C-985B-80072126A7DE}" type="presOf" srcId="{09EA5063-5D0E-44B5-B00E-886F9DB60A4A}" destId="{0736E261-1720-47CA-9FC2-9C06A49BD405}" srcOrd="0" destOrd="0" presId="urn:microsoft.com/office/officeart/2005/8/layout/process4"/>
    <dgm:cxn modelId="{3D759258-292E-48AF-95BE-188D5DD7B2B2}" type="presOf" srcId="{ED076F1F-5F9D-41E0-B452-059AC70353E6}" destId="{EE5853B6-66F4-4AA0-9A59-D4AF72D7E1E1}" srcOrd="0" destOrd="0" presId="urn:microsoft.com/office/officeart/2005/8/layout/process4"/>
    <dgm:cxn modelId="{1E1CD780-7270-4E3C-A622-D493AEAE6B50}" srcId="{A2A9DE92-B9A3-4ABA-A904-B5DBF52C080E}" destId="{91CD2876-3209-4317-9206-9A0311EE32E7}" srcOrd="0" destOrd="0" parTransId="{4F96725F-1C44-48C9-A3E2-E935049B9E84}" sibTransId="{ABE6B68A-1A45-40C5-B602-A350A2D793E3}"/>
    <dgm:cxn modelId="{C4969EA0-E9AA-4ACD-AA13-48F47E642197}" srcId="{A2A9DE92-B9A3-4ABA-A904-B5DBF52C080E}" destId="{E58DCE8B-A2E3-4632-87CF-808D02623681}" srcOrd="2" destOrd="0" parTransId="{513719C2-E489-4863-8259-DBB9D71BD35A}" sibTransId="{F975C7E2-FAFF-4562-B5AB-F7916BF63274}"/>
    <dgm:cxn modelId="{81338EA9-F628-48A0-A9D5-6B438A5FECCE}" type="presOf" srcId="{E58DCE8B-A2E3-4632-87CF-808D02623681}" destId="{099C338A-C678-4981-871F-6FD34549787F}" srcOrd="0" destOrd="0" presId="urn:microsoft.com/office/officeart/2005/8/layout/process4"/>
    <dgm:cxn modelId="{48701FBF-B25E-4719-BC41-E1BA6ADD6FBB}" type="presOf" srcId="{91CD2876-3209-4317-9206-9A0311EE32E7}" destId="{A1890386-B890-4A39-807B-8AA24DDB9033}" srcOrd="0" destOrd="0" presId="urn:microsoft.com/office/officeart/2005/8/layout/process4"/>
    <dgm:cxn modelId="{56F638DD-508F-4983-AF59-031DB3728E5E}" srcId="{A2A9DE92-B9A3-4ABA-A904-B5DBF52C080E}" destId="{3182736D-154C-4C22-A8B3-60684420725D}" srcOrd="1" destOrd="0" parTransId="{588F0D0C-B0C4-4F98-8933-84A1E1159960}" sibTransId="{FCE12FC4-30CE-41F0-8F36-34F22DFC2552}"/>
    <dgm:cxn modelId="{71D5D3E9-DAB2-4CF2-B589-10B30499456A}" type="presOf" srcId="{A2A9DE92-B9A3-4ABA-A904-B5DBF52C080E}" destId="{EF026405-7082-4C96-A2CB-7CF9763203F4}" srcOrd="0" destOrd="0" presId="urn:microsoft.com/office/officeart/2005/8/layout/process4"/>
    <dgm:cxn modelId="{376005FF-FDFA-4399-91A9-222894A2B7A0}" type="presOf" srcId="{3182736D-154C-4C22-A8B3-60684420725D}" destId="{5E3E89CC-6E0C-4BE6-A285-21548921FFEB}" srcOrd="0" destOrd="0" presId="urn:microsoft.com/office/officeart/2005/8/layout/process4"/>
    <dgm:cxn modelId="{08A60EB8-3F5D-44BA-84E3-2F317230954B}" type="presParOf" srcId="{EF026405-7082-4C96-A2CB-7CF9763203F4}" destId="{B2687D96-DD91-4CF2-910E-101393BFAAA7}" srcOrd="0" destOrd="0" presId="urn:microsoft.com/office/officeart/2005/8/layout/process4"/>
    <dgm:cxn modelId="{99F960D0-3C7D-4B3D-9801-6F6E3237A238}" type="presParOf" srcId="{B2687D96-DD91-4CF2-910E-101393BFAAA7}" destId="{099C338A-C678-4981-871F-6FD34549787F}" srcOrd="0" destOrd="0" presId="urn:microsoft.com/office/officeart/2005/8/layout/process4"/>
    <dgm:cxn modelId="{07E1663F-FB16-4A9D-A238-B3263392AEF4}" type="presParOf" srcId="{B2687D96-DD91-4CF2-910E-101393BFAAA7}" destId="{FE9B98C0-6413-4468-8059-56105E563763}" srcOrd="1" destOrd="0" presId="urn:microsoft.com/office/officeart/2005/8/layout/process4"/>
    <dgm:cxn modelId="{8B5C1E26-A6FA-4DDA-A9F2-DA770D067B05}" type="presParOf" srcId="{B2687D96-DD91-4CF2-910E-101393BFAAA7}" destId="{D1B5276F-5BDA-429D-AD59-415C5D569F5B}" srcOrd="2" destOrd="0" presId="urn:microsoft.com/office/officeart/2005/8/layout/process4"/>
    <dgm:cxn modelId="{57F66A99-8F06-4FAB-BBBB-883B255BD552}" type="presParOf" srcId="{D1B5276F-5BDA-429D-AD59-415C5D569F5B}" destId="{EE5853B6-66F4-4AA0-9A59-D4AF72D7E1E1}" srcOrd="0" destOrd="0" presId="urn:microsoft.com/office/officeart/2005/8/layout/process4"/>
    <dgm:cxn modelId="{871AF31F-A162-4329-A8DB-46E0B3E28C9B}" type="presParOf" srcId="{D1B5276F-5BDA-429D-AD59-415C5D569F5B}" destId="{0736E261-1720-47CA-9FC2-9C06A49BD405}" srcOrd="1" destOrd="0" presId="urn:microsoft.com/office/officeart/2005/8/layout/process4"/>
    <dgm:cxn modelId="{EB68F466-B417-4678-9A33-18B6748BE377}" type="presParOf" srcId="{EF026405-7082-4C96-A2CB-7CF9763203F4}" destId="{2F525818-673D-408D-A95A-D34A3A4292CD}" srcOrd="1" destOrd="0" presId="urn:microsoft.com/office/officeart/2005/8/layout/process4"/>
    <dgm:cxn modelId="{2CAC54CF-F952-45CA-A7B8-B3B041F5BCF5}" type="presParOf" srcId="{EF026405-7082-4C96-A2CB-7CF9763203F4}" destId="{00502E33-FD3A-4A07-A7D7-9303F4FB5014}" srcOrd="2" destOrd="0" presId="urn:microsoft.com/office/officeart/2005/8/layout/process4"/>
    <dgm:cxn modelId="{94EDA0D7-40A9-4B0B-AE9B-52F44997F83F}" type="presParOf" srcId="{00502E33-FD3A-4A07-A7D7-9303F4FB5014}" destId="{5E3E89CC-6E0C-4BE6-A285-21548921FFEB}" srcOrd="0" destOrd="0" presId="urn:microsoft.com/office/officeart/2005/8/layout/process4"/>
    <dgm:cxn modelId="{F7611B5B-7D99-411D-B01B-CE2DC9F22526}" type="presParOf" srcId="{EF026405-7082-4C96-A2CB-7CF9763203F4}" destId="{4D9B8EA8-BC30-4A5A-9BBA-491F8B8B4C14}" srcOrd="3" destOrd="0" presId="urn:microsoft.com/office/officeart/2005/8/layout/process4"/>
    <dgm:cxn modelId="{93EBCB68-665A-416A-A8AB-799E029EBCD1}" type="presParOf" srcId="{EF026405-7082-4C96-A2CB-7CF9763203F4}" destId="{A4E7E8F8-792F-48FE-9E0A-F727A6D0B94E}" srcOrd="4" destOrd="0" presId="urn:microsoft.com/office/officeart/2005/8/layout/process4"/>
    <dgm:cxn modelId="{EA9BB1D3-B9F3-4D38-A6FA-7D1B9343F1D5}" type="presParOf" srcId="{A4E7E8F8-792F-48FE-9E0A-F727A6D0B94E}" destId="{A1890386-B890-4A39-807B-8AA24DDB9033}"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B98C0-6413-4468-8059-56105E563763}">
      <dsp:nvSpPr>
        <dsp:cNvPr id="0" name=""/>
        <dsp:cNvSpPr/>
      </dsp:nvSpPr>
      <dsp:spPr>
        <a:xfrm>
          <a:off x="0" y="3282473"/>
          <a:ext cx="6382656" cy="107738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defRPr b="1"/>
          </a:pPr>
          <a:r>
            <a:rPr lang="en-US" sz="2000" kern="1200"/>
            <a:t>Types of optical scanner </a:t>
          </a:r>
        </a:p>
      </dsp:txBody>
      <dsp:txXfrm>
        <a:off x="0" y="3282473"/>
        <a:ext cx="6382656" cy="581785"/>
      </dsp:txXfrm>
    </dsp:sp>
    <dsp:sp modelId="{EE5853B6-66F4-4AA0-9A59-D4AF72D7E1E1}">
      <dsp:nvSpPr>
        <dsp:cNvPr id="0" name=""/>
        <dsp:cNvSpPr/>
      </dsp:nvSpPr>
      <dsp:spPr>
        <a:xfrm>
          <a:off x="0" y="3842712"/>
          <a:ext cx="3191328" cy="4955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1.Flatbed scanner-Paper placed on a glass surface  and the image scanned from below.</a:t>
          </a:r>
        </a:p>
      </dsp:txBody>
      <dsp:txXfrm>
        <a:off x="0" y="3842712"/>
        <a:ext cx="3191328" cy="495595"/>
      </dsp:txXfrm>
    </dsp:sp>
    <dsp:sp modelId="{0736E261-1720-47CA-9FC2-9C06A49BD405}">
      <dsp:nvSpPr>
        <dsp:cNvPr id="0" name=""/>
        <dsp:cNvSpPr/>
      </dsp:nvSpPr>
      <dsp:spPr>
        <a:xfrm>
          <a:off x="3191328" y="3842712"/>
          <a:ext cx="3191328" cy="49559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2 portable Scanner handheld device that slides across the paper or a book.</a:t>
          </a:r>
        </a:p>
      </dsp:txBody>
      <dsp:txXfrm>
        <a:off x="3191328" y="3842712"/>
        <a:ext cx="3191328" cy="495595"/>
      </dsp:txXfrm>
    </dsp:sp>
    <dsp:sp modelId="{5E3E89CC-6E0C-4BE6-A285-21548921FFEB}">
      <dsp:nvSpPr>
        <dsp:cNvPr id="0" name=""/>
        <dsp:cNvSpPr/>
      </dsp:nvSpPr>
      <dsp:spPr>
        <a:xfrm rot="10800000">
          <a:off x="0" y="1641622"/>
          <a:ext cx="6382656" cy="1657012"/>
        </a:xfrm>
        <a:prstGeom prst="upArrowCallou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defRPr b="1"/>
          </a:pPr>
          <a:r>
            <a:rPr lang="en-US" sz="2000" kern="1200"/>
            <a:t>It can be displayed, printed or even stored the data.</a:t>
          </a:r>
        </a:p>
      </dsp:txBody>
      <dsp:txXfrm rot="10800000">
        <a:off x="0" y="1641622"/>
        <a:ext cx="6382656" cy="1076677"/>
      </dsp:txXfrm>
    </dsp:sp>
    <dsp:sp modelId="{A1890386-B890-4A39-807B-8AA24DDB9033}">
      <dsp:nvSpPr>
        <dsp:cNvPr id="0" name=""/>
        <dsp:cNvSpPr/>
      </dsp:nvSpPr>
      <dsp:spPr>
        <a:xfrm rot="10800000">
          <a:off x="0" y="770"/>
          <a:ext cx="6382656" cy="1657012"/>
        </a:xfrm>
        <a:prstGeom prst="upArrowCallou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defRPr b="1"/>
          </a:pPr>
          <a:r>
            <a:rPr lang="en-US" sz="2000" kern="1200"/>
            <a:t>Its  convert text or drawing into machine and make it readable format.</a:t>
          </a:r>
        </a:p>
      </dsp:txBody>
      <dsp:txXfrm rot="10800000">
        <a:off x="0" y="770"/>
        <a:ext cx="6382656" cy="10766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11/4/2022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11/4/2022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t>3</a:t>
            </a:fld>
            <a:endParaRPr lang="en-US"/>
          </a:p>
        </p:txBody>
      </p:sp>
    </p:spTree>
    <p:extLst>
      <p:ext uri="{BB962C8B-B14F-4D97-AF65-F5344CB8AC3E}">
        <p14:creationId xmlns:p14="http://schemas.microsoft.com/office/powerpoint/2010/main" val="2109709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4</a:t>
            </a:fld>
            <a:endParaRPr lang="en-US"/>
          </a:p>
        </p:txBody>
      </p:sp>
    </p:spTree>
    <p:extLst>
      <p:ext uri="{BB962C8B-B14F-4D97-AF65-F5344CB8AC3E}">
        <p14:creationId xmlns:p14="http://schemas.microsoft.com/office/powerpoint/2010/main" val="201860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t>5</a:t>
            </a:fld>
            <a:endParaRPr lang="en-US"/>
          </a:p>
        </p:txBody>
      </p:sp>
    </p:spTree>
    <p:extLst>
      <p:ext uri="{BB962C8B-B14F-4D97-AF65-F5344CB8AC3E}">
        <p14:creationId xmlns:p14="http://schemas.microsoft.com/office/powerpoint/2010/main" val="53941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Puffy white clouds in deep blue sky" title="Slide Design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sp>
        <p:nvSpPr>
          <p:cNvPr id="9" name="Rectangle 8"/>
          <p:cNvSpPr/>
          <p:nvPr/>
        </p:nvSpPr>
        <p:spPr>
          <a:xfrm>
            <a:off x="1600200" y="0"/>
            <a:ext cx="502920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Picture 9" descr="Closeup of plant shoot" title="Slide Design Pictur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title="Slide Design Pictur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t>Click to edit Master title style</a:t>
            </a: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t>Click to edit Master title style</a:t>
            </a:r>
          </a:p>
        </p:txBody>
      </p:sp>
      <p:sp>
        <p:nvSpPr>
          <p:cNvPr id="3" name="Vertical Text Placeholder 2"/>
          <p:cNvSpPr>
            <a:spLocks noGrp="1"/>
          </p:cNvSpPr>
          <p:nvPr>
            <p:ph type="body" orient="vert" idx="1"/>
          </p:nvPr>
        </p:nvSpPr>
        <p:spPr>
          <a:xfrm>
            <a:off x="838200" y="190500"/>
            <a:ext cx="7734300" cy="5986463"/>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t>Click to edit Master title style</a:t>
            </a: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t>Click to edit Master text styles</a:t>
            </a:r>
          </a:p>
        </p:txBody>
      </p:sp>
      <p:pic>
        <p:nvPicPr>
          <p:cNvPr id="9" name="Picture 8" descr="Waves" title="Slide Design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pic>
        <p:nvPicPr>
          <p:cNvPr id="11" name="Picture 10" descr="Closeup of green plants" title="Slide Design Pictur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409699" y="2378392"/>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72200" y="2378392"/>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r>
              <a:rPr lang="en-US"/>
              <a:t>July 22, 2012</a:t>
            </a:r>
            <a:endParaRPr/>
          </a:p>
        </p:txBody>
      </p:sp>
      <p:sp>
        <p:nvSpPr>
          <p:cNvPr id="8" name="Footer Placeholder 7"/>
          <p:cNvSpPr>
            <a:spLocks noGrp="1"/>
          </p:cNvSpPr>
          <p:nvPr>
            <p:ph type="ftr" sz="quarter" idx="11"/>
          </p:nvPr>
        </p:nvSpPr>
        <p:spPr/>
        <p:txBody>
          <a:bodyPr/>
          <a:lstStyle/>
          <a:p>
            <a:r>
              <a:t>Footer text here</a:t>
            </a:r>
          </a:p>
        </p:txBody>
      </p:sp>
      <p:sp>
        <p:nvSpPr>
          <p:cNvPr id="9" name="Slide Number Placeholder 8"/>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r>
              <a:rPr lang="en-US"/>
              <a:t>July 22, 2012</a:t>
            </a:r>
            <a:endParaRPr/>
          </a:p>
        </p:txBody>
      </p:sp>
      <p:sp>
        <p:nvSpPr>
          <p:cNvPr id="4" name="Footer Placeholder 3"/>
          <p:cNvSpPr>
            <a:spLocks noGrp="1"/>
          </p:cNvSpPr>
          <p:nvPr>
            <p:ph type="ftr" sz="quarter" idx="11"/>
          </p:nvPr>
        </p:nvSpPr>
        <p:spPr/>
        <p:txBody>
          <a:bodyPr/>
          <a:lstStyle/>
          <a:p>
            <a:r>
              <a:t>Footer text here</a:t>
            </a: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July 22, 2012</a:t>
            </a:r>
            <a:endParaRPr/>
          </a:p>
        </p:txBody>
      </p:sp>
      <p:sp>
        <p:nvSpPr>
          <p:cNvPr id="3" name="Footer Placeholder 2"/>
          <p:cNvSpPr>
            <a:spLocks noGrp="1"/>
          </p:cNvSpPr>
          <p:nvPr>
            <p:ph type="ftr" sz="quarter" idx="11"/>
          </p:nvPr>
        </p:nvSpPr>
        <p:spPr/>
        <p:txBody>
          <a:bodyPr/>
          <a:lstStyle/>
          <a:p>
            <a:r>
              <a:t>Footer text here</a:t>
            </a:r>
          </a:p>
        </p:txBody>
      </p:sp>
      <p:sp>
        <p:nvSpPr>
          <p:cNvPr id="4" name="Slide Number Placeholder 3"/>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79" y="919616"/>
            <a:ext cx="4155622" cy="2532888"/>
          </a:xfrm>
        </p:spPr>
        <p:txBody>
          <a:bodyPr anchor="b"/>
          <a:lstStyle>
            <a:lvl1pPr>
              <a:defRPr sz="3200"/>
            </a:lvl1pPr>
          </a:lstStyle>
          <a:p>
            <a:r>
              <a:t>Click to edit Master title style</a:t>
            </a: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6626679" y="3446396"/>
            <a:ext cx="4155622" cy="2535303"/>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80" y="919616"/>
            <a:ext cx="4155622" cy="2532888"/>
          </a:xfrm>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6626680" y="3446397"/>
            <a:ext cx="4155622" cy="2535304"/>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800">
                <a:solidFill>
                  <a:schemeClr val="accent1">
                    <a:lumMod val="75000"/>
                  </a:schemeClr>
                </a:solidFill>
              </a:defRPr>
            </a:lvl1pPr>
          </a:lstStyle>
          <a:p>
            <a:fld id="{9CD8D479-8942-46E8-A226-A4E01F7A105C}" type="slidenum">
              <a:rPr/>
              <a:pPr/>
              <a:t>‹#›</a:t>
            </a:fld>
            <a:endParaRPr/>
          </a:p>
        </p:txBody>
      </p:sp>
      <p:sp>
        <p:nvSpPr>
          <p:cNvPr id="4" name="Date Placeholder 3"/>
          <p:cNvSpPr>
            <a:spLocks noGrp="1"/>
          </p:cNvSpPr>
          <p:nvPr>
            <p:ph type="dt" sz="half" idx="2"/>
          </p:nvPr>
        </p:nvSpPr>
        <p:spPr>
          <a:xfrm>
            <a:off x="431101" y="6629400"/>
            <a:ext cx="1000662" cy="228600"/>
          </a:xfrm>
          <a:prstGeom prst="rect">
            <a:avLst/>
          </a:prstGeom>
        </p:spPr>
        <p:txBody>
          <a:bodyPr vert="horz" lIns="91440" tIns="45720" rIns="91440" bIns="45720" rtlCol="0" anchor="ctr"/>
          <a:lstStyle>
            <a:lvl1pPr algn="r">
              <a:defRPr sz="800">
                <a:solidFill>
                  <a:schemeClr val="accent1">
                    <a:lumMod val="75000"/>
                  </a:schemeClr>
                </a:solidFill>
              </a:defRPr>
            </a:lvl1pPr>
          </a:lstStyle>
          <a:p>
            <a:r>
              <a:rPr lang="en-US"/>
              <a:t>July 22, 2012</a:t>
            </a:r>
            <a:endParaRPr/>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800">
                <a:solidFill>
                  <a:schemeClr val="accent1">
                    <a:lumMod val="75000"/>
                  </a:schemeClr>
                </a:solidFill>
              </a:defRPr>
            </a:lvl1pPr>
          </a:lstStyle>
          <a:p>
            <a:r>
              <a:rPr dirty="0"/>
              <a:t>Footer text here</a:t>
            </a:r>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3400" kern="1200">
          <a:solidFill>
            <a:schemeClr val="accent1"/>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freepngimg.com/png/49836-computer-scanner-download-hq-image-free-png" TargetMode="External"/><Relationship Id="rId13"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image" Target="../media/image9.png"/><Relationship Id="rId12"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new-educ.com/%D8%A3%D8%AD%D8%AF%D8%AB-%D8%A3%D8%AC%D9%87%D8%B2%D8%A9-%D8%A7%D9%84%D9%85%D8%B3%D8%AD-%D9%88%D8%A7%D9%84%D8%B1%D9%82%D9%85%D9%86%D8%A9" TargetMode="External"/><Relationship Id="rId11" Type="http://schemas.openxmlformats.org/officeDocument/2006/relationships/diagramQuickStyle" Target="../diagrams/quickStyle1.xml"/><Relationship Id="rId5" Type="http://schemas.openxmlformats.org/officeDocument/2006/relationships/image" Target="../media/image8.jpeg"/><Relationship Id="rId15" Type="http://schemas.openxmlformats.org/officeDocument/2006/relationships/hyperlink" Target="https://creativecommons.org/licenses/by-nc/3.0/" TargetMode="External"/><Relationship Id="rId10" Type="http://schemas.openxmlformats.org/officeDocument/2006/relationships/diagramLayout" Target="../diagrams/layout1.xml"/><Relationship Id="rId4" Type="http://schemas.openxmlformats.org/officeDocument/2006/relationships/hyperlink" Target="http://www.crookedbrains.net/2014/04/coolest-notebook-gadgets.html" TargetMode="External"/><Relationship Id="rId9" Type="http://schemas.openxmlformats.org/officeDocument/2006/relationships/diagramData" Target="../diagrams/data1.xml"/><Relationship Id="rId1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cucfablab.org/book/too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flickr.com/photos/mathplourde/463915628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echnofaq.org/posts/2017/06/importance-and-benefits-of-using-memory-card-readers/"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6" name="Freeform: Shape 41">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43">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804672" y="234110"/>
            <a:ext cx="5936370" cy="3638740"/>
          </a:xfrm>
        </p:spPr>
        <p:txBody>
          <a:bodyPr anchor="b">
            <a:normAutofit/>
          </a:bodyPr>
          <a:lstStyle/>
          <a:p>
            <a:r>
              <a:rPr lang="en-US" sz="2300" dirty="0">
                <a:solidFill>
                  <a:srgbClr val="FFFFFF"/>
                </a:solidFill>
              </a:rPr>
              <a:t>TOPIC- DIGITAL SCANNER</a:t>
            </a:r>
            <a:br>
              <a:rPr lang="en-US" sz="2300" dirty="0"/>
            </a:br>
            <a:br>
              <a:rPr lang="en-US" sz="2300" dirty="0"/>
            </a:br>
            <a:br>
              <a:rPr lang="en-US" sz="2300" dirty="0"/>
            </a:br>
            <a:r>
              <a:rPr lang="en-US" sz="2300" dirty="0">
                <a:solidFill>
                  <a:srgbClr val="FFFFFF"/>
                </a:solidFill>
              </a:rPr>
              <a:t>Group #3 Member:</a:t>
            </a:r>
            <a:br>
              <a:rPr lang="en-US" sz="2300" dirty="0"/>
            </a:br>
            <a:r>
              <a:rPr lang="en-US" sz="2300" dirty="0">
                <a:solidFill>
                  <a:srgbClr val="FFFFFF"/>
                </a:solidFill>
              </a:rPr>
              <a:t>1.Nick Grim</a:t>
            </a:r>
            <a:br>
              <a:rPr lang="en-US" sz="2300" dirty="0"/>
            </a:br>
            <a:r>
              <a:rPr lang="en-US" sz="2300" dirty="0">
                <a:solidFill>
                  <a:srgbClr val="FFFFFF"/>
                </a:solidFill>
              </a:rPr>
              <a:t>2.Andrea </a:t>
            </a:r>
            <a:r>
              <a:rPr lang="en-US" sz="2300" dirty="0" err="1">
                <a:solidFill>
                  <a:srgbClr val="FFFFFF"/>
                </a:solidFill>
              </a:rPr>
              <a:t>Maartinez</a:t>
            </a:r>
            <a:br>
              <a:rPr lang="en-US" sz="2300" dirty="0"/>
            </a:br>
            <a:r>
              <a:rPr lang="en-US" sz="2300" dirty="0">
                <a:solidFill>
                  <a:srgbClr val="FFFFFF"/>
                </a:solidFill>
              </a:rPr>
              <a:t>3.Moritz </a:t>
            </a:r>
            <a:r>
              <a:rPr lang="en-US" sz="2300" dirty="0" err="1">
                <a:solidFill>
                  <a:srgbClr val="FFFFFF"/>
                </a:solidFill>
              </a:rPr>
              <a:t>Pfatteicher</a:t>
            </a:r>
            <a:br>
              <a:rPr lang="en-US" sz="2300" dirty="0"/>
            </a:br>
            <a:r>
              <a:rPr lang="en-US" sz="2300" dirty="0">
                <a:solidFill>
                  <a:srgbClr val="FFFFFF"/>
                </a:solidFill>
              </a:rPr>
              <a:t>4.Bruce Rayner</a:t>
            </a:r>
            <a:br>
              <a:rPr lang="en-US" sz="2300" dirty="0"/>
            </a:br>
            <a:r>
              <a:rPr lang="en-US" sz="2300" dirty="0">
                <a:solidFill>
                  <a:srgbClr val="FFFFFF"/>
                </a:solidFill>
              </a:rPr>
              <a:t>5. Juliet Coston </a:t>
            </a:r>
          </a:p>
        </p:txBody>
      </p:sp>
      <p:sp>
        <p:nvSpPr>
          <p:cNvPr id="3" name="Subtitle 2"/>
          <p:cNvSpPr>
            <a:spLocks noGrp="1"/>
          </p:cNvSpPr>
          <p:nvPr>
            <p:ph type="subTitle" idx="1"/>
          </p:nvPr>
        </p:nvSpPr>
        <p:spPr>
          <a:xfrm>
            <a:off x="804672" y="4999863"/>
            <a:ext cx="3104497" cy="460469"/>
          </a:xfrm>
        </p:spPr>
        <p:txBody>
          <a:bodyPr vert="horz" lIns="91440" tIns="45720" rIns="91440" bIns="45720" rtlCol="0" anchor="t">
            <a:normAutofit/>
          </a:bodyPr>
          <a:lstStyle/>
          <a:p>
            <a:endParaRPr lang="en-US">
              <a:solidFill>
                <a:srgbClr val="FFFFFF"/>
              </a:solidFill>
            </a:endParaRPr>
          </a:p>
        </p:txBody>
      </p:sp>
    </p:spTree>
    <p:extLst>
      <p:ext uri="{BB962C8B-B14F-4D97-AF65-F5344CB8AC3E}">
        <p14:creationId xmlns:p14="http://schemas.microsoft.com/office/powerpoint/2010/main" val="4261546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695E51-BE7F-585B-E2F1-C335B6B05E70}"/>
              </a:ext>
            </a:extLst>
          </p:cNvPr>
          <p:cNvSpPr>
            <a:spLocks noGrp="1"/>
          </p:cNvSpPr>
          <p:nvPr>
            <p:ph type="title"/>
          </p:nvPr>
        </p:nvSpPr>
        <p:spPr>
          <a:xfrm>
            <a:off x="651295" y="269657"/>
            <a:ext cx="3888526" cy="2274978"/>
          </a:xfrm>
        </p:spPr>
        <p:txBody>
          <a:bodyPr>
            <a:normAutofit/>
          </a:bodyPr>
          <a:lstStyle/>
          <a:p>
            <a:pPr algn="ctr"/>
            <a:r>
              <a:rPr lang="en-US" dirty="0">
                <a:solidFill>
                  <a:srgbClr val="FF0000"/>
                </a:solidFill>
              </a:rPr>
              <a:t>SCANNING DEVICES</a:t>
            </a:r>
            <a:br>
              <a:rPr lang="en-US" dirty="0">
                <a:solidFill>
                  <a:srgbClr val="FF0000"/>
                </a:solidFill>
              </a:rPr>
            </a:br>
            <a:br>
              <a:rPr lang="en-US" dirty="0"/>
            </a:br>
            <a:endParaRPr lang="en-US" dirty="0">
              <a:solidFill>
                <a:srgbClr val="FF0000"/>
              </a:solidFill>
            </a:endParaRPr>
          </a:p>
        </p:txBody>
      </p:sp>
      <p:sp>
        <p:nvSpPr>
          <p:cNvPr id="3" name="Content Placeholder 2">
            <a:extLst>
              <a:ext uri="{FF2B5EF4-FFF2-40B4-BE49-F238E27FC236}">
                <a16:creationId xmlns:a16="http://schemas.microsoft.com/office/drawing/2014/main" id="{77A73C75-0844-933C-56D7-0100CCF18946}"/>
              </a:ext>
            </a:extLst>
          </p:cNvPr>
          <p:cNvSpPr>
            <a:spLocks noGrp="1"/>
          </p:cNvSpPr>
          <p:nvPr>
            <p:ph idx="1"/>
          </p:nvPr>
        </p:nvSpPr>
        <p:spPr>
          <a:xfrm>
            <a:off x="-10063" y="2623381"/>
            <a:ext cx="6102640" cy="3553581"/>
          </a:xfrm>
        </p:spPr>
        <p:txBody>
          <a:bodyPr vert="horz" lIns="91440" tIns="45720" rIns="91440" bIns="45720" rtlCol="0" anchor="t">
            <a:noAutofit/>
          </a:bodyPr>
          <a:lstStyle/>
          <a:p>
            <a:pPr marL="210185" indent="-210185"/>
            <a:r>
              <a:rPr lang="en-US" sz="2000" dirty="0">
                <a:solidFill>
                  <a:srgbClr val="002060"/>
                </a:solidFill>
              </a:rPr>
              <a:t>Copy data form source scanners can take paper and convert it into a bitmap</a:t>
            </a:r>
          </a:p>
          <a:p>
            <a:pPr marL="210185" indent="-210185"/>
            <a:endParaRPr lang="en-US" sz="2000" dirty="0">
              <a:solidFill>
                <a:srgbClr val="002060"/>
              </a:solidFill>
            </a:endParaRPr>
          </a:p>
          <a:p>
            <a:pPr marL="0" indent="0">
              <a:buNone/>
            </a:pPr>
            <a:r>
              <a:rPr lang="en-US" sz="2000" dirty="0">
                <a:solidFill>
                  <a:srgbClr val="002060"/>
                </a:solidFill>
              </a:rPr>
              <a:t>Type of Scanners </a:t>
            </a:r>
          </a:p>
          <a:p>
            <a:pPr marL="457200" indent="-457200">
              <a:buAutoNum type="arabicPeriod"/>
            </a:pPr>
            <a:r>
              <a:rPr lang="en-US" sz="2000" dirty="0">
                <a:solidFill>
                  <a:srgbClr val="002060"/>
                </a:solidFill>
              </a:rPr>
              <a:t>Optical Scanner </a:t>
            </a:r>
          </a:p>
          <a:p>
            <a:pPr marL="457200" indent="-457200">
              <a:buAutoNum type="arabicPeriod"/>
            </a:pPr>
            <a:endParaRPr lang="en-US" sz="2000" dirty="0">
              <a:solidFill>
                <a:srgbClr val="002060"/>
              </a:solidFill>
            </a:endParaRPr>
          </a:p>
          <a:p>
            <a:pPr marL="457200" indent="-457200">
              <a:buAutoNum type="arabicPeriod"/>
            </a:pPr>
            <a:r>
              <a:rPr lang="en-US" sz="2000" dirty="0">
                <a:solidFill>
                  <a:srgbClr val="002060"/>
                </a:solidFill>
              </a:rPr>
              <a:t>Bar Code reader</a:t>
            </a:r>
          </a:p>
          <a:p>
            <a:pPr marL="457200" indent="-457200">
              <a:buAutoNum type="arabicPeriod"/>
            </a:pPr>
            <a:endParaRPr lang="en-US" sz="2000" dirty="0">
              <a:solidFill>
                <a:srgbClr val="002060"/>
              </a:solidFill>
            </a:endParaRPr>
          </a:p>
          <a:p>
            <a:pPr marL="457200" indent="-457200">
              <a:buAutoNum type="arabicPeriod"/>
            </a:pPr>
            <a:r>
              <a:rPr lang="en-US" sz="2000" dirty="0">
                <a:solidFill>
                  <a:srgbClr val="002060"/>
                </a:solidFill>
              </a:rPr>
              <a:t>Character and Mark recognition</a:t>
            </a:r>
          </a:p>
        </p:txBody>
      </p:sp>
      <p:pic>
        <p:nvPicPr>
          <p:cNvPr id="5" name="Picture 4" descr="3D technology art">
            <a:extLst>
              <a:ext uri="{FF2B5EF4-FFF2-40B4-BE49-F238E27FC236}">
                <a16:creationId xmlns:a16="http://schemas.microsoft.com/office/drawing/2014/main" id="{4430F349-7A15-7394-E17C-CEF525F2E47D}"/>
              </a:ext>
            </a:extLst>
          </p:cNvPr>
          <p:cNvPicPr>
            <a:picLocks noChangeAspect="1"/>
          </p:cNvPicPr>
          <p:nvPr/>
        </p:nvPicPr>
        <p:blipFill rotWithShape="1">
          <a:blip r:embed="rId2"/>
          <a:srcRect l="12338" r="28215" b="-3"/>
          <a:stretch/>
        </p:blipFill>
        <p:spPr>
          <a:xfrm>
            <a:off x="6800986" y="777704"/>
            <a:ext cx="4747547" cy="5330936"/>
          </a:xfrm>
          <a:prstGeom prst="rect">
            <a:avLst/>
          </a:prstGeom>
        </p:spPr>
      </p:pic>
    </p:spTree>
    <p:extLst>
      <p:ext uri="{BB962C8B-B14F-4D97-AF65-F5344CB8AC3E}">
        <p14:creationId xmlns:p14="http://schemas.microsoft.com/office/powerpoint/2010/main" val="319042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8" name="Picture 148" descr="Graphical user interface, website&#10;&#10;Description automatically generated">
            <a:extLst>
              <a:ext uri="{FF2B5EF4-FFF2-40B4-BE49-F238E27FC236}">
                <a16:creationId xmlns:a16="http://schemas.microsoft.com/office/drawing/2014/main" id="{188019B2-4679-8CD0-3048-A59AE8F737E8}"/>
              </a:ext>
            </a:extLst>
          </p:cNvPr>
          <p:cNvPicPr>
            <a:picLocks noChangeAspect="1"/>
          </p:cNvPicPr>
          <p:nvPr/>
        </p:nvPicPr>
        <p:blipFill rotWithShape="1">
          <a:blip r:embed="rId3">
            <a:duotone>
              <a:prstClr val="black"/>
              <a:schemeClr val="tx2">
                <a:tint val="45000"/>
                <a:satMod val="400000"/>
              </a:schemeClr>
            </a:duotone>
            <a:alphaModFix amt="35000"/>
            <a:extLst>
              <a:ext uri="{837473B0-CC2E-450A-ABE3-18F120FF3D39}">
                <a1611:picAttrSrcUrl xmlns:a1611="http://schemas.microsoft.com/office/drawing/2016/11/main" r:id="rId4"/>
              </a:ext>
            </a:extLst>
          </a:blip>
          <a:srcRect t="11577" b="32190"/>
          <a:stretch/>
        </p:blipFill>
        <p:spPr>
          <a:xfrm>
            <a:off x="-7" y="-8"/>
            <a:ext cx="12192000" cy="6855958"/>
          </a:xfrm>
          <a:prstGeom prst="rect">
            <a:avLst/>
          </a:prstGeom>
        </p:spPr>
      </p:pic>
      <p:sp>
        <p:nvSpPr>
          <p:cNvPr id="2" name="Title 1"/>
          <p:cNvSpPr>
            <a:spLocks noGrp="1"/>
          </p:cNvSpPr>
          <p:nvPr>
            <p:ph type="title"/>
          </p:nvPr>
        </p:nvSpPr>
        <p:spPr>
          <a:xfrm>
            <a:off x="1218040" y="1166252"/>
            <a:ext cx="5970160" cy="994883"/>
          </a:xfrm>
        </p:spPr>
        <p:txBody>
          <a:bodyPr>
            <a:normAutofit fontScale="90000"/>
          </a:bodyPr>
          <a:lstStyle/>
          <a:p>
            <a:pPr>
              <a:lnSpc>
                <a:spcPct val="90000"/>
              </a:lnSpc>
            </a:pPr>
            <a:r>
              <a:rPr lang="en-US" sz="3600" dirty="0">
                <a:solidFill>
                  <a:schemeClr val="bg2"/>
                </a:solidFill>
              </a:rPr>
              <a:t>1</a:t>
            </a:r>
            <a:r>
              <a:rPr lang="en-US" sz="3600" dirty="0">
                <a:solidFill>
                  <a:schemeClr val="tx1"/>
                </a:solidFill>
              </a:rPr>
              <a:t>.OPTICAL SCANNER</a:t>
            </a:r>
            <a:br>
              <a:rPr lang="en-US" sz="2900" dirty="0"/>
            </a:br>
            <a:br>
              <a:rPr lang="en-US" sz="2900" dirty="0"/>
            </a:br>
            <a:endParaRPr lang="en-US" sz="2900"/>
          </a:p>
        </p:txBody>
      </p:sp>
      <p:sp>
        <p:nvSpPr>
          <p:cNvPr id="319" name="Freeform: Shape 29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Picture 151" descr="Text&#10;&#10;Description automatically generated">
            <a:extLst>
              <a:ext uri="{FF2B5EF4-FFF2-40B4-BE49-F238E27FC236}">
                <a16:creationId xmlns:a16="http://schemas.microsoft.com/office/drawing/2014/main" id="{9609BA71-F6AF-345E-4F89-9334D14757D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9737" r="3" b="3"/>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320" name="Freeform: Shape 29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0" name="Picture 230" descr="A picture containing electronics, case&#10;&#10;Description automatically generated">
            <a:extLst>
              <a:ext uri="{FF2B5EF4-FFF2-40B4-BE49-F238E27FC236}">
                <a16:creationId xmlns:a16="http://schemas.microsoft.com/office/drawing/2014/main" id="{91AFDA48-CB2A-49B0-B38D-95F2F3E4F177}"/>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t="16522" r="1" b="2388"/>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9" name="TextBox 8">
            <a:extLst>
              <a:ext uri="{FF2B5EF4-FFF2-40B4-BE49-F238E27FC236}">
                <a16:creationId xmlns:a16="http://schemas.microsoft.com/office/drawing/2014/main" id="{34F69645-4527-B2BF-4AE8-7CE57D30FB44}"/>
              </a:ext>
            </a:extLst>
          </p:cNvPr>
          <p:cNvSpPr txBox="1"/>
          <p:nvPr/>
        </p:nvSpPr>
        <p:spPr>
          <a:xfrm>
            <a:off x="1648407" y="3234612"/>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19" name="Content Placeholder 3">
            <a:extLst>
              <a:ext uri="{FF2B5EF4-FFF2-40B4-BE49-F238E27FC236}">
                <a16:creationId xmlns:a16="http://schemas.microsoft.com/office/drawing/2014/main" id="{CC167A9A-3CEF-47BE-BA87-C45A2E2EF150}"/>
              </a:ext>
            </a:extLst>
          </p:cNvPr>
          <p:cNvGraphicFramePr>
            <a:graphicFrameLocks noGrp="1"/>
          </p:cNvGraphicFramePr>
          <p:nvPr>
            <p:ph idx="1"/>
            <p:extLst>
              <p:ext uri="{D42A27DB-BD31-4B8C-83A1-F6EECF244321}">
                <p14:modId xmlns:p14="http://schemas.microsoft.com/office/powerpoint/2010/main" val="1111971250"/>
              </p:ext>
            </p:extLst>
          </p:nvPr>
        </p:nvGraphicFramePr>
        <p:xfrm>
          <a:off x="805542" y="2210624"/>
          <a:ext cx="6382657" cy="436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9" name="TextBox 148">
            <a:extLst>
              <a:ext uri="{FF2B5EF4-FFF2-40B4-BE49-F238E27FC236}">
                <a16:creationId xmlns:a16="http://schemas.microsoft.com/office/drawing/2014/main" id="{0C86E2CB-BD83-599A-7132-EFB8F02A8417}"/>
              </a:ext>
            </a:extLst>
          </p:cNvPr>
          <p:cNvSpPr txBox="1"/>
          <p:nvPr/>
        </p:nvSpPr>
        <p:spPr>
          <a:xfrm>
            <a:off x="9668545" y="6655895"/>
            <a:ext cx="252344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4">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152" name="TextBox 151">
            <a:extLst>
              <a:ext uri="{FF2B5EF4-FFF2-40B4-BE49-F238E27FC236}">
                <a16:creationId xmlns:a16="http://schemas.microsoft.com/office/drawing/2014/main" id="{44FE1397-5F9C-526A-3887-7FEC58CB3A3A}"/>
              </a:ext>
            </a:extLst>
          </p:cNvPr>
          <p:cNvSpPr txBox="1"/>
          <p:nvPr/>
        </p:nvSpPr>
        <p:spPr>
          <a:xfrm>
            <a:off x="9668553" y="6870700"/>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4">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231" name="TextBox 230">
            <a:extLst>
              <a:ext uri="{FF2B5EF4-FFF2-40B4-BE49-F238E27FC236}">
                <a16:creationId xmlns:a16="http://schemas.microsoft.com/office/drawing/2014/main" id="{FB9114F7-BC5E-C126-C3AE-2576B8FD6E29}"/>
              </a:ext>
            </a:extLst>
          </p:cNvPr>
          <p:cNvSpPr txBox="1"/>
          <p:nvPr/>
        </p:nvSpPr>
        <p:spPr>
          <a:xfrm>
            <a:off x="7270265" y="6870700"/>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20769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2" descr="A picture containing indoor&#10;&#10;Description automatically generated">
            <a:extLst>
              <a:ext uri="{FF2B5EF4-FFF2-40B4-BE49-F238E27FC236}">
                <a16:creationId xmlns:a16="http://schemas.microsoft.com/office/drawing/2014/main" id="{1B23E98A-46DC-3166-90A3-6731CDBA683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5882" b="-1"/>
          <a:stretch/>
        </p:blipFill>
        <p:spPr>
          <a:xfrm>
            <a:off x="2522356" y="10"/>
            <a:ext cx="9669642" cy="6857990"/>
          </a:xfrm>
          <a:prstGeom prst="rect">
            <a:avLst/>
          </a:prstGeom>
        </p:spPr>
      </p:pic>
      <p:sp>
        <p:nvSpPr>
          <p:cNvPr id="56" name="Rectangle 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pPr>
            <a:r>
              <a:rPr lang="en-US" sz="4000">
                <a:solidFill>
                  <a:schemeClr val="tx1"/>
                </a:solidFill>
              </a:rPr>
              <a:t>Flatbed SCANNER</a:t>
            </a:r>
          </a:p>
        </p:txBody>
      </p:sp>
      <p:sp>
        <p:nvSpPr>
          <p:cNvPr id="3" name="Content Placeholder 2"/>
          <p:cNvSpPr>
            <a:spLocks noGrp="1"/>
          </p:cNvSpPr>
          <p:nvPr>
            <p:ph sz="half" idx="1"/>
          </p:nvPr>
        </p:nvSpPr>
        <p:spPr>
          <a:xfrm>
            <a:off x="838200" y="2434201"/>
            <a:ext cx="3822189" cy="3742762"/>
          </a:xfrm>
        </p:spPr>
        <p:txBody>
          <a:bodyPr vert="horz" lIns="91440" tIns="45720" rIns="91440" bIns="45720" rtlCol="0" anchor="t">
            <a:noAutofit/>
          </a:bodyPr>
          <a:lstStyle/>
          <a:p>
            <a:pPr marL="210185" indent="-228600"/>
            <a:r>
              <a:rPr lang="en-US" sz="2000"/>
              <a:t>A flatbed scanner is an optical scanner which makes use of a flat surface for scanning documents. The scanner is capable of capturing all elements on the document and does not require movement of the document. Flatbed scanners are effective scanners for delicate materials such as vintage photographs, papers and other documents which are fragile.</a:t>
            </a:r>
          </a:p>
          <a:p>
            <a:pPr marL="210185" indent="-228600"/>
            <a:endParaRPr lang="en-US" sz="2000"/>
          </a:p>
          <a:p>
            <a:pPr marL="210185" indent="-228600"/>
            <a:endParaRPr lang="en-US" sz="2000"/>
          </a:p>
        </p:txBody>
      </p:sp>
      <p:sp>
        <p:nvSpPr>
          <p:cNvPr id="13" name="TextBox 12">
            <a:extLst>
              <a:ext uri="{FF2B5EF4-FFF2-40B4-BE49-F238E27FC236}">
                <a16:creationId xmlns:a16="http://schemas.microsoft.com/office/drawing/2014/main" id="{36713EA8-7EB4-93C6-B3EA-3C1F025AB641}"/>
              </a:ext>
            </a:extLst>
          </p:cNvPr>
          <p:cNvSpPr txBox="1"/>
          <p:nvPr/>
        </p:nvSpPr>
        <p:spPr>
          <a:xfrm>
            <a:off x="9668553" y="6657943"/>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8924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vert="horz" lIns="91440" tIns="45720" rIns="91440" bIns="45720" rtlCol="0" anchor="ctr">
            <a:normAutofit/>
          </a:bodyPr>
          <a:lstStyle/>
          <a:p>
            <a:pPr>
              <a:lnSpc>
                <a:spcPct val="90000"/>
              </a:lnSpc>
            </a:pPr>
            <a:r>
              <a:rPr lang="en-US" sz="4400" dirty="0">
                <a:solidFill>
                  <a:schemeClr val="tx1"/>
                </a:solidFill>
              </a:rPr>
              <a:t>BAR CODE SCANNER and QUR CODE</a:t>
            </a:r>
          </a:p>
        </p:txBody>
      </p:sp>
      <p:sp>
        <p:nvSpPr>
          <p:cNvPr id="3" name="Content Placeholder 2"/>
          <p:cNvSpPr>
            <a:spLocks noGrp="1"/>
          </p:cNvSpPr>
          <p:nvPr>
            <p:ph sz="half" idx="1"/>
          </p:nvPr>
        </p:nvSpPr>
        <p:spPr>
          <a:xfrm>
            <a:off x="838200" y="2333297"/>
            <a:ext cx="4619621" cy="3843666"/>
          </a:xfrm>
        </p:spPr>
        <p:txBody>
          <a:bodyPr vert="horz" lIns="91440" tIns="45720" rIns="91440" bIns="45720" rtlCol="0">
            <a:normAutofit/>
          </a:bodyPr>
          <a:lstStyle/>
          <a:p>
            <a:pPr marL="210185" indent="-228600"/>
            <a:r>
              <a:rPr lang="en-US" sz="2000"/>
              <a:t>Photoelectric scanner</a:t>
            </a:r>
          </a:p>
          <a:p>
            <a:pPr marL="210185" indent="-228600"/>
            <a:r>
              <a:rPr lang="en-US" sz="2000"/>
              <a:t>Using a light beam scans the items and changes it into electrical impulses for the processing .</a:t>
            </a:r>
          </a:p>
          <a:p>
            <a:pPr marL="210185" indent="-228600"/>
            <a:endParaRPr lang="en-US" sz="2000"/>
          </a:p>
          <a:p>
            <a:pPr marL="0" indent="-228600"/>
            <a:r>
              <a:rPr lang="en-US" sz="2000"/>
              <a:t>Reading bar codes</a:t>
            </a:r>
          </a:p>
          <a:p>
            <a:pPr marL="210185" indent="-228600"/>
            <a:r>
              <a:rPr lang="en-US" sz="2000"/>
              <a:t>Alternating black &amp;white vertical bars</a:t>
            </a:r>
          </a:p>
          <a:p>
            <a:pPr marL="210185" indent="-228600"/>
            <a:r>
              <a:rPr lang="en-US" sz="2000"/>
              <a:t>Universal product code (UPC)</a:t>
            </a:r>
          </a:p>
          <a:p>
            <a:pPr marL="210185" indent="-228600"/>
            <a:r>
              <a:rPr lang="en-US" sz="2000"/>
              <a:t>You can see these at grocery store, retail stores , and at school.</a:t>
            </a:r>
          </a:p>
        </p:txBody>
      </p:sp>
      <p:pic>
        <p:nvPicPr>
          <p:cNvPr id="18" name="Picture 18" descr="Qr code&#10;&#10;Description automatically generated">
            <a:extLst>
              <a:ext uri="{FF2B5EF4-FFF2-40B4-BE49-F238E27FC236}">
                <a16:creationId xmlns:a16="http://schemas.microsoft.com/office/drawing/2014/main" id="{0904C600-D85B-F4AF-7592-DC19CA82C93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2080" r="1271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9" name="TextBox 18">
            <a:extLst>
              <a:ext uri="{FF2B5EF4-FFF2-40B4-BE49-F238E27FC236}">
                <a16:creationId xmlns:a16="http://schemas.microsoft.com/office/drawing/2014/main" id="{85BA95A3-391D-A699-A3F1-38A2F75D5587}"/>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65989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8924D6A3-0949-8BBB-4308-823A768E316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3021" b="1979"/>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C8E8598-0A0B-E689-AB7A-E03D76E2CC32}"/>
              </a:ext>
            </a:extLst>
          </p:cNvPr>
          <p:cNvSpPr>
            <a:spLocks noGrp="1"/>
          </p:cNvSpPr>
          <p:nvPr>
            <p:ph type="title"/>
          </p:nvPr>
        </p:nvSpPr>
        <p:spPr>
          <a:xfrm>
            <a:off x="709448" y="1913950"/>
            <a:ext cx="4204137" cy="1342754"/>
          </a:xfrm>
        </p:spPr>
        <p:txBody>
          <a:bodyPr>
            <a:normAutofit/>
          </a:bodyPr>
          <a:lstStyle/>
          <a:p>
            <a:pPr algn="ctr"/>
            <a:r>
              <a:rPr lang="en-US" sz="3600"/>
              <a:t>Magnetic Strip card</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DE473C-8A7D-9A1C-9016-09B7C29B6B79}"/>
              </a:ext>
            </a:extLst>
          </p:cNvPr>
          <p:cNvSpPr>
            <a:spLocks noGrp="1"/>
          </p:cNvSpPr>
          <p:nvPr>
            <p:ph idx="1"/>
          </p:nvPr>
        </p:nvSpPr>
        <p:spPr>
          <a:xfrm>
            <a:off x="525516" y="3417573"/>
            <a:ext cx="4593021" cy="2619839"/>
          </a:xfrm>
        </p:spPr>
        <p:txBody>
          <a:bodyPr vert="horz" lIns="91440" tIns="45720" rIns="91440" bIns="45720" rtlCol="0" anchor="ctr">
            <a:normAutofit/>
          </a:bodyPr>
          <a:lstStyle/>
          <a:p>
            <a:pPr marL="210185" indent="-210185"/>
            <a:r>
              <a:rPr lang="en-US" sz="1800">
                <a:ea typeface="+mn-lt"/>
                <a:cs typeface="+mn-lt"/>
              </a:rPr>
              <a:t>Magnetic strip card has a magnetically encoded data on its back. The magnetic strips are used in many plastic cards such as personal identity cards. The magnetic strip can store the personal details of the card owner. It can be used to access secure information such as bank account details etc.</a:t>
            </a:r>
          </a:p>
        </p:txBody>
      </p:sp>
      <p:sp>
        <p:nvSpPr>
          <p:cNvPr id="5" name="TextBox 4">
            <a:extLst>
              <a:ext uri="{FF2B5EF4-FFF2-40B4-BE49-F238E27FC236}">
                <a16:creationId xmlns:a16="http://schemas.microsoft.com/office/drawing/2014/main" id="{B11AAFA0-6B0A-0D96-B66C-F789190FC22A}"/>
              </a:ext>
            </a:extLst>
          </p:cNvPr>
          <p:cNvSpPr txBox="1"/>
          <p:nvPr/>
        </p:nvSpPr>
        <p:spPr>
          <a:xfrm>
            <a:off x="9668552" y="6657945"/>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4053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106</Words>
  <Application>Microsoft Office PowerPoint</Application>
  <PresentationFormat>Widescreen</PresentationFormat>
  <Paragraphs>43</Paragraphs>
  <Slides>6</Slides>
  <Notes>4</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Ecology 16x9</vt:lpstr>
      <vt:lpstr>TOPIC- DIGITAL SCANNER   Group #3 Member: 1.Nick Grim 2.Andrea Maartinez 3.Moritz Pfatteicher 4.Bruce Rayner 5. Juliet Coston </vt:lpstr>
      <vt:lpstr>SCANNING DEVICES  </vt:lpstr>
      <vt:lpstr>1.OPTICAL SCANNER  </vt:lpstr>
      <vt:lpstr>Flatbed SCANNER</vt:lpstr>
      <vt:lpstr>BAR CODE SCANNER and QUR CODE</vt:lpstr>
      <vt:lpstr>Magnetic Strip card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lastModifiedBy/>
  <cp:revision>400</cp:revision>
  <dcterms:created xsi:type="dcterms:W3CDTF">2022-11-03T19:05:55Z</dcterms:created>
  <dcterms:modified xsi:type="dcterms:W3CDTF">2022-11-04T22:00:23Z</dcterms:modified>
</cp:coreProperties>
</file>